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0" r:id="rId11"/>
    <p:sldId id="260" r:id="rId12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6D3C3-0682-4887-812B-71FB4A2E6A7F}" v="6" dt="2020-09-23T11:53:53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1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5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5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3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4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471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ude.abril.com.br/medicina/o-que-e-imunidade-coletiva-e-quando-ela-pode-ser-atingida-no-coronavirus/" TargetMode="External"/><Relationship Id="rId2" Type="http://schemas.openxmlformats.org/officeDocument/2006/relationships/hyperlink" Target="https://noticias.uol.com.br/saude/ultimas-noticias/redacao/2020/03/17/infectados-por-coronavirus-pode-ser-maior-que-numeros-oficiais-diz-estudo.htm?cmpid=copiaecol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ma imagem contendo pipa, aberto, voando, segurando&#10;&#10;Descrição gerada automaticamente">
            <a:extLst>
              <a:ext uri="{FF2B5EF4-FFF2-40B4-BE49-F238E27FC236}">
                <a16:creationId xmlns:a16="http://schemas.microsoft.com/office/drawing/2014/main" id="{5655BDDD-1511-41BA-A688-8E2570A383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52AB9E-5AB8-4B53-AB63-4745B55BE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Monitoramento </a:t>
            </a:r>
            <a:r>
              <a:rPr lang="pt-BR" dirty="0" err="1">
                <a:solidFill>
                  <a:schemeClr val="bg1"/>
                </a:solidFill>
              </a:rPr>
              <a:t>covid</a:t>
            </a:r>
            <a:r>
              <a:rPr lang="pt-BR" dirty="0">
                <a:solidFill>
                  <a:schemeClr val="bg1"/>
                </a:solidFill>
              </a:rPr>
              <a:t> – agosto/setembro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1DBC4E-2873-436F-A2F3-5CE46B5FB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pt-BR" sz="1800">
                <a:solidFill>
                  <a:schemeClr val="bg1"/>
                </a:solidFill>
              </a:rPr>
              <a:t>VALENÇA - BAHIA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>
            <a:extLst>
              <a:ext uri="{FF2B5EF4-FFF2-40B4-BE49-F238E27FC236}">
                <a16:creationId xmlns:a16="http://schemas.microsoft.com/office/drawing/2014/main" id="{D7346D8C-F4D6-4CD0-93B8-BCDBFDB98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782" y="5767428"/>
            <a:ext cx="6633100" cy="69289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58EE305-C799-47B0-A447-61CAE90E07E3}"/>
              </a:ext>
            </a:extLst>
          </p:cNvPr>
          <p:cNvSpPr txBox="1"/>
          <p:nvPr/>
        </p:nvSpPr>
        <p:spPr>
          <a:xfrm>
            <a:off x="1524001" y="5767428"/>
            <a:ext cx="2775734" cy="6928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4" name="Imagem 13" descr="Uma imagem contendo desenho&#10;&#10;Descrição gerada automaticamente">
            <a:extLst>
              <a:ext uri="{FF2B5EF4-FFF2-40B4-BE49-F238E27FC236}">
                <a16:creationId xmlns:a16="http://schemas.microsoft.com/office/drawing/2014/main" id="{33EDDAB1-6C4F-4413-8DBC-8EE121DE2A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83" y="5845266"/>
            <a:ext cx="1549848" cy="51183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909EDF96-288F-4EE2-8CC8-D49A29CDC2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212" y="5846443"/>
            <a:ext cx="511832" cy="51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52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EA775-2954-4950-AF5A-31792D2B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BREVES ANALISES atualizadas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CD8C99-91ED-4E28-817E-8EEC1E949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4330"/>
            <a:ext cx="11029615" cy="43467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/>
              <a:t>1-Houve uma redução no numero de óbitos entre os mês de julho e agosto: Total de óbitos de julho: 24 ; óbitos de agosto: 16. redução de 33,33% e tem se mantido estável no mês de setembro com uma média de 1 óbito por semana.</a:t>
            </a:r>
          </a:p>
          <a:p>
            <a:pPr marL="0" indent="0" algn="just">
              <a:buNone/>
            </a:pPr>
            <a:r>
              <a:rPr lang="pt-BR" dirty="0"/>
              <a:t>2 – De acordo com a tabela, e os dados divulgados pelo município, até o dia 20/09 haviam sido testados 6,48 </a:t>
            </a:r>
            <a:r>
              <a:rPr lang="pt-BR" sz="2000" u="none" strike="noStrike" dirty="0">
                <a:effectLst/>
              </a:rPr>
              <a:t>% da população;</a:t>
            </a:r>
          </a:p>
          <a:p>
            <a:pPr marL="0" indent="0" algn="just">
              <a:buNone/>
            </a:pPr>
            <a:r>
              <a:rPr lang="pt-BR" dirty="0"/>
              <a:t>3 - De acordo com a tabela, e os dados divulgados pelo município, até o dia 20/09 já foram positivados </a:t>
            </a:r>
            <a:r>
              <a:rPr lang="pt-BR" sz="2000" dirty="0"/>
              <a:t>2,85% da população, 2.206 pessoas. Como, de acordo com p</a:t>
            </a:r>
            <a:r>
              <a:rPr lang="pt-BR" sz="2000" b="0" i="0" dirty="0">
                <a:solidFill>
                  <a:srgbClr val="4D4D4D"/>
                </a:solidFill>
                <a:effectLst/>
                <a:latin typeface="UOLText"/>
              </a:rPr>
              <a:t>esquisadores americanos que estudam a propagação do novo </a:t>
            </a:r>
            <a:r>
              <a:rPr lang="pt-BR" sz="2000" b="0" i="0" dirty="0" err="1">
                <a:solidFill>
                  <a:srgbClr val="4D4D4D"/>
                </a:solidFill>
                <a:effectLst/>
                <a:latin typeface="UOLText"/>
              </a:rPr>
              <a:t>coronavírus</a:t>
            </a:r>
            <a:r>
              <a:rPr lang="pt-BR" sz="2000" b="0" i="0" dirty="0">
                <a:solidFill>
                  <a:srgbClr val="4D4D4D"/>
                </a:solidFill>
                <a:effectLst/>
                <a:latin typeface="UOLText"/>
              </a:rPr>
              <a:t> estimam que o número real de casos pode ser de </a:t>
            </a:r>
            <a:r>
              <a:rPr lang="pt-BR" sz="2000" dirty="0">
                <a:solidFill>
                  <a:srgbClr val="4D4D4D"/>
                </a:solidFill>
                <a:latin typeface="UOLText"/>
              </a:rPr>
              <a:t>5</a:t>
            </a:r>
            <a:r>
              <a:rPr lang="pt-BR" sz="2000" b="0" i="0" dirty="0">
                <a:solidFill>
                  <a:srgbClr val="4D4D4D"/>
                </a:solidFill>
                <a:effectLst/>
                <a:latin typeface="UOLText"/>
              </a:rPr>
              <a:t> a 30 vezes maior do que o divulgado oficialmente**, o numero de casos positivados pode estar entre 11.030 a  66.180, ou seja, já pode ter atingido de 11,42% a 68,5%, o que pode, analisando demais condições, justificar a redução de casos via imunidade de rebanho.***</a:t>
            </a:r>
            <a:endParaRPr lang="pt-BR" sz="2000" u="none" strike="noStrike" dirty="0">
              <a:effectLst/>
            </a:endParaRP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1100"/>
              <a:t>**</a:t>
            </a:r>
            <a:r>
              <a:rPr lang="pt-BR" sz="1100" b="0" i="0">
                <a:solidFill>
                  <a:srgbClr val="4D4D4D"/>
                </a:solidFill>
                <a:effectLst/>
                <a:latin typeface="UOLText"/>
              </a:rPr>
              <a:t> </a:t>
            </a:r>
            <a:r>
              <a:rPr lang="pt-BR" sz="1100" b="0" i="0" dirty="0">
                <a:solidFill>
                  <a:srgbClr val="4D4D4D"/>
                </a:solidFill>
                <a:effectLst/>
                <a:latin typeface="UOLText"/>
              </a:rPr>
              <a:t>Fonte: </a:t>
            </a:r>
            <a:r>
              <a:rPr lang="pt-BR" sz="1100" b="0" i="0" dirty="0">
                <a:solidFill>
                  <a:srgbClr val="4D4D4D"/>
                </a:solidFill>
                <a:effectLst/>
                <a:latin typeface="UOLText"/>
                <a:hlinkClick r:id="rId2"/>
              </a:rPr>
              <a:t>https://noticias.uol.com.br/saude/ultimas-noticias/redacao/2020/03/17/infectados-por-coronavirus-pode-ser-maior-que-numeros-oficiais-diz-estudo.htm?cmpid=copiaecola</a:t>
            </a:r>
            <a:r>
              <a:rPr lang="pt-BR" sz="1100" dirty="0">
                <a:solidFill>
                  <a:srgbClr val="4D4D4D"/>
                </a:solidFill>
                <a:latin typeface="UOLText"/>
              </a:rPr>
              <a:t> acesso em 08 de setembro de 2020.</a:t>
            </a:r>
          </a:p>
          <a:p>
            <a:pPr marL="0" indent="0" algn="just">
              <a:buNone/>
            </a:pPr>
            <a:r>
              <a:rPr lang="pt-BR" sz="1100" dirty="0">
                <a:solidFill>
                  <a:srgbClr val="4D4D4D"/>
                </a:solidFill>
                <a:latin typeface="UOLText"/>
              </a:rPr>
              <a:t>*** Fonte: &lt; </a:t>
            </a:r>
            <a:r>
              <a:rPr lang="pt-BR" sz="1100" dirty="0">
                <a:solidFill>
                  <a:srgbClr val="4D4D4D"/>
                </a:solidFill>
                <a:latin typeface="UOLText"/>
                <a:hlinkClick r:id="rId3"/>
              </a:rPr>
              <a:t>https://saude.abril.com.br/medicina/o-que-e-imunidade-coletiva-e-quando-ela-pode-ser-atingida-no-coronavirus/</a:t>
            </a:r>
            <a:r>
              <a:rPr lang="pt-BR" sz="1100" dirty="0">
                <a:solidFill>
                  <a:srgbClr val="4D4D4D"/>
                </a:solidFill>
                <a:latin typeface="UOLText"/>
              </a:rPr>
              <a:t>&gt;  acesso em 08 de setembro de 2020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12112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EA775-2954-4950-AF5A-31792D2B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Notas metodológicas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CD8C99-91ED-4E28-817E-8EEC1E949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14426"/>
            <a:ext cx="11029615" cy="3634486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1 – A população tem como base a população projetada do IBGE para o ano de 2019;</a:t>
            </a:r>
          </a:p>
          <a:p>
            <a:pPr marL="0" indent="0">
              <a:buNone/>
            </a:pPr>
            <a:r>
              <a:rPr lang="pt-BR" dirty="0"/>
              <a:t>2 – O percentual sobre o total acumulado utiliza da diferença da rubrica naquela semana sobre o total acumulado até aquele período.</a:t>
            </a:r>
          </a:p>
        </p:txBody>
      </p:sp>
    </p:spTree>
    <p:extLst>
      <p:ext uri="{BB962C8B-B14F-4D97-AF65-F5344CB8AC3E}">
        <p14:creationId xmlns:p14="http://schemas.microsoft.com/office/powerpoint/2010/main" val="180696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57" y="587225"/>
            <a:ext cx="10916470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 err="1"/>
              <a:t>JuLho</a:t>
            </a:r>
            <a:r>
              <a:rPr lang="en-US" sz="3000" dirty="0"/>
              <a:t> A AGOSTO – SEMANA DE 27 DE JULHO A 02 DE AGOSTO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47E65AB-3947-4E64-AC5F-5913BF6FC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53044"/>
              </p:ext>
            </p:extLst>
          </p:nvPr>
        </p:nvGraphicFramePr>
        <p:xfrm>
          <a:off x="581025" y="1089037"/>
          <a:ext cx="11029946" cy="3376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791">
                  <a:extLst>
                    <a:ext uri="{9D8B030D-6E8A-4147-A177-3AD203B41FA5}">
                      <a16:colId xmlns:a16="http://schemas.microsoft.com/office/drawing/2014/main" val="92212489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595086279"/>
                    </a:ext>
                  </a:extLst>
                </a:gridCol>
                <a:gridCol w="529663">
                  <a:extLst>
                    <a:ext uri="{9D8B030D-6E8A-4147-A177-3AD203B41FA5}">
                      <a16:colId xmlns:a16="http://schemas.microsoft.com/office/drawing/2014/main" val="2700942449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556110489"/>
                    </a:ext>
                  </a:extLst>
                </a:gridCol>
                <a:gridCol w="566289">
                  <a:extLst>
                    <a:ext uri="{9D8B030D-6E8A-4147-A177-3AD203B41FA5}">
                      <a16:colId xmlns:a16="http://schemas.microsoft.com/office/drawing/2014/main" val="2470899342"/>
                    </a:ext>
                  </a:extLst>
                </a:gridCol>
                <a:gridCol w="532480">
                  <a:extLst>
                    <a:ext uri="{9D8B030D-6E8A-4147-A177-3AD203B41FA5}">
                      <a16:colId xmlns:a16="http://schemas.microsoft.com/office/drawing/2014/main" val="3135462133"/>
                    </a:ext>
                  </a:extLst>
                </a:gridCol>
                <a:gridCol w="428238">
                  <a:extLst>
                    <a:ext uri="{9D8B030D-6E8A-4147-A177-3AD203B41FA5}">
                      <a16:colId xmlns:a16="http://schemas.microsoft.com/office/drawing/2014/main" val="219162730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823526585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69618147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941413577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83263695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168438516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1808951440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2204372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88086263"/>
                    </a:ext>
                  </a:extLst>
                </a:gridCol>
              </a:tblGrid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STATUS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27/jul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28/jul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29/jul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30/jul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31/jul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01/ago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02/ago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749146117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TESTES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4362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4,517%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4498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4,658%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4572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4,735%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4,845%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4,915%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4,936%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4,940%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44884176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DESCARTADO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3330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3,449%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3362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3,482%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3389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3,510%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3438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3,560%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3466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3,589%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3476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3477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3,601%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048310801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POSITIVO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1083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1,122%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1165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1,206%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1240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1,284%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1297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1,343%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1376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1,425%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1387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1,436%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1390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1,439%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50878266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EM ISOLAMENTO DOMICILIAR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0,522%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0,528%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0,531%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0,611%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601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0,622%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602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0,623%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89003562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INTERNADOS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43880602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RECUPERADOS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0,540%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0,616%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671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0,695%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725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0,751%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726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0,752%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726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0,752%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727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0,753%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73541547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OBITOS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518524133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TAXA DE LETALIDADE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3,970%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3,691%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3,629%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3,547%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3,343%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3,317%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3,309%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50073293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População projetada de 96.562. IBGE 2019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828654628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79393AC5-DE5F-4E9E-B6D8-01CB022C4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620740"/>
              </p:ext>
            </p:extLst>
          </p:nvPr>
        </p:nvGraphicFramePr>
        <p:xfrm>
          <a:off x="446534" y="4724015"/>
          <a:ext cx="4833143" cy="78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6336">
                  <a:extLst>
                    <a:ext uri="{9D8B030D-6E8A-4147-A177-3AD203B41FA5}">
                      <a16:colId xmlns:a16="http://schemas.microsoft.com/office/drawing/2014/main" val="666030531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1400299415"/>
                    </a:ext>
                  </a:extLst>
                </a:gridCol>
                <a:gridCol w="581439">
                  <a:extLst>
                    <a:ext uri="{9D8B030D-6E8A-4147-A177-3AD203B41FA5}">
                      <a16:colId xmlns:a16="http://schemas.microsoft.com/office/drawing/2014/main" val="2632264490"/>
                    </a:ext>
                  </a:extLst>
                </a:gridCol>
                <a:gridCol w="593811">
                  <a:extLst>
                    <a:ext uri="{9D8B030D-6E8A-4147-A177-3AD203B41FA5}">
                      <a16:colId xmlns:a16="http://schemas.microsoft.com/office/drawing/2014/main" val="700083917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999850934"/>
                    </a:ext>
                  </a:extLst>
                </a:gridCol>
                <a:gridCol w="584532">
                  <a:extLst>
                    <a:ext uri="{9D8B030D-6E8A-4147-A177-3AD203B41FA5}">
                      <a16:colId xmlns:a16="http://schemas.microsoft.com/office/drawing/2014/main" val="3888307319"/>
                    </a:ext>
                  </a:extLst>
                </a:gridCol>
                <a:gridCol w="470101">
                  <a:extLst>
                    <a:ext uri="{9D8B030D-6E8A-4147-A177-3AD203B41FA5}">
                      <a16:colId xmlns:a16="http://schemas.microsoft.com/office/drawing/2014/main" val="2045499818"/>
                    </a:ext>
                  </a:extLst>
                </a:gridCol>
              </a:tblGrid>
              <a:tr h="215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OCUPAÇÃO DE LEITOS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28/jul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29/jul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30/jul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31/jul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01/ago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02/ago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3741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UTI - Santa Casa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70%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1417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Leitoa Clínicos - Santa Casa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85284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PA - Centro de Referência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37,50%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50%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520630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2A585742-A6D5-4A44-9135-1E8DD239E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48408"/>
              </p:ext>
            </p:extLst>
          </p:nvPr>
        </p:nvGraphicFramePr>
        <p:xfrm>
          <a:off x="8005419" y="4725025"/>
          <a:ext cx="3098800" cy="178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2793">
                  <a:extLst>
                    <a:ext uri="{9D8B030D-6E8A-4147-A177-3AD203B41FA5}">
                      <a16:colId xmlns:a16="http://schemas.microsoft.com/office/drawing/2014/main" val="4242069196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248157129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27/07 A 02/008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088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2659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02739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960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16114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5515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6944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461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-0,661%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735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57" y="587225"/>
            <a:ext cx="10916470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03 A 09 DE AGOSTO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5D95E52-74D4-45D4-B385-8D40713DD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17948"/>
              </p:ext>
            </p:extLst>
          </p:nvPr>
        </p:nvGraphicFramePr>
        <p:xfrm>
          <a:off x="581025" y="1116879"/>
          <a:ext cx="10661639" cy="1722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7062">
                  <a:extLst>
                    <a:ext uri="{9D8B030D-6E8A-4147-A177-3AD203B41FA5}">
                      <a16:colId xmlns:a16="http://schemas.microsoft.com/office/drawing/2014/main" val="4178860309"/>
                    </a:ext>
                  </a:extLst>
                </a:gridCol>
                <a:gridCol w="540793">
                  <a:extLst>
                    <a:ext uri="{9D8B030D-6E8A-4147-A177-3AD203B41FA5}">
                      <a16:colId xmlns:a16="http://schemas.microsoft.com/office/drawing/2014/main" val="511830126"/>
                    </a:ext>
                  </a:extLst>
                </a:gridCol>
                <a:gridCol w="548731">
                  <a:extLst>
                    <a:ext uri="{9D8B030D-6E8A-4147-A177-3AD203B41FA5}">
                      <a16:colId xmlns:a16="http://schemas.microsoft.com/office/drawing/2014/main" val="333217725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423518812"/>
                    </a:ext>
                  </a:extLst>
                </a:gridCol>
                <a:gridCol w="566289">
                  <a:extLst>
                    <a:ext uri="{9D8B030D-6E8A-4147-A177-3AD203B41FA5}">
                      <a16:colId xmlns:a16="http://schemas.microsoft.com/office/drawing/2014/main" val="3270478574"/>
                    </a:ext>
                  </a:extLst>
                </a:gridCol>
                <a:gridCol w="532480">
                  <a:extLst>
                    <a:ext uri="{9D8B030D-6E8A-4147-A177-3AD203B41FA5}">
                      <a16:colId xmlns:a16="http://schemas.microsoft.com/office/drawing/2014/main" val="2628482813"/>
                    </a:ext>
                  </a:extLst>
                </a:gridCol>
                <a:gridCol w="548731">
                  <a:extLst>
                    <a:ext uri="{9D8B030D-6E8A-4147-A177-3AD203B41FA5}">
                      <a16:colId xmlns:a16="http://schemas.microsoft.com/office/drawing/2014/main" val="310039617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21522589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084877412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03126436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39542562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08711558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21391325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664114612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78843172"/>
                    </a:ext>
                  </a:extLst>
                </a:gridCol>
              </a:tblGrid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STATUS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03/ago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04/ago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05/ago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06/ago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07/ago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08/ago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09/ago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%POP.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661996163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TESTES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4824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4,996%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4855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5,028%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4902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5,077%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4942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5,118%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5,194%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5,196%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5,200%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84323497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DESCARTADO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3,636%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3,639%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3,663%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3562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3,689%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3574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3,701%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3,702%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3579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3,706%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61837243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POSITIVO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1428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1,479%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1456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1,508%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1,576%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1,629%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1642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1,700%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1643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1,701%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1643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1,701%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55320495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EM ISOLAMENTO DOMICILIAR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0,537%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0,467%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0,421%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0,466%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0,492%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0,493%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0,488%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32081474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INTERNADOS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0,016%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0,012%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0,009%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0,009%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0,009%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880190595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RECUPERADOS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848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0,878%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945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0,979%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1054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1,092%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1061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1,099%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1,147%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1,147%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1,153%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539757844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OBITOS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0,049%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0,050%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0,051%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0,052%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0,052%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0,052%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275375409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TAXA DE LETALIDADE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3,221%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3,228%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3,154%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3,115%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3,045%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3,043%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 dirty="0">
                          <a:effectLst/>
                        </a:rPr>
                        <a:t>3,043%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57453818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133CFF4-A28D-483A-A57B-6A3B608AC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927796"/>
              </p:ext>
            </p:extLst>
          </p:nvPr>
        </p:nvGraphicFramePr>
        <p:xfrm>
          <a:off x="7993338" y="4117531"/>
          <a:ext cx="3098800" cy="2152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2793">
                  <a:extLst>
                    <a:ext uri="{9D8B030D-6E8A-4147-A177-3AD203B41FA5}">
                      <a16:colId xmlns:a16="http://schemas.microsoft.com/office/drawing/2014/main" val="2304225950"/>
                    </a:ext>
                  </a:extLst>
                </a:gridCol>
                <a:gridCol w="746007">
                  <a:extLst>
                    <a:ext uri="{9D8B030D-6E8A-4147-A177-3AD203B41FA5}">
                      <a16:colId xmlns:a16="http://schemas.microsoft.com/office/drawing/2014/main" val="2656543955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De 03 A 09/08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1884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NUMERO DE TESTES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5638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DESCARTADOS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68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87491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POSITIVO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215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698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EM ISOLAMENTO DOMICILIAR (média)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505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INTERNADOS (média)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0870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RECUPERADOS 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379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OBITOS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865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VARIAÇÃO DA TX. DE LETALIDADE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-0,178%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362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* projetada de 96.562. IBGE 2019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09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84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57" y="587225"/>
            <a:ext cx="10916470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10 A 16 DE AGOSTO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873315D-1040-4371-ADD1-C582C2269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531253"/>
              </p:ext>
            </p:extLst>
          </p:nvPr>
        </p:nvGraphicFramePr>
        <p:xfrm>
          <a:off x="581025" y="1051695"/>
          <a:ext cx="11029946" cy="2123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618">
                  <a:extLst>
                    <a:ext uri="{9D8B030D-6E8A-4147-A177-3AD203B41FA5}">
                      <a16:colId xmlns:a16="http://schemas.microsoft.com/office/drawing/2014/main" val="3013274134"/>
                    </a:ext>
                  </a:extLst>
                </a:gridCol>
                <a:gridCol w="622853">
                  <a:extLst>
                    <a:ext uri="{9D8B030D-6E8A-4147-A177-3AD203B41FA5}">
                      <a16:colId xmlns:a16="http://schemas.microsoft.com/office/drawing/2014/main" val="2004251190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718842590"/>
                    </a:ext>
                  </a:extLst>
                </a:gridCol>
                <a:gridCol w="543339">
                  <a:extLst>
                    <a:ext uri="{9D8B030D-6E8A-4147-A177-3AD203B41FA5}">
                      <a16:colId xmlns:a16="http://schemas.microsoft.com/office/drawing/2014/main" val="4289178948"/>
                    </a:ext>
                  </a:extLst>
                </a:gridCol>
                <a:gridCol w="477078">
                  <a:extLst>
                    <a:ext uri="{9D8B030D-6E8A-4147-A177-3AD203B41FA5}">
                      <a16:colId xmlns:a16="http://schemas.microsoft.com/office/drawing/2014/main" val="2089347169"/>
                    </a:ext>
                  </a:extLst>
                </a:gridCol>
                <a:gridCol w="622852">
                  <a:extLst>
                    <a:ext uri="{9D8B030D-6E8A-4147-A177-3AD203B41FA5}">
                      <a16:colId xmlns:a16="http://schemas.microsoft.com/office/drawing/2014/main" val="2547554473"/>
                    </a:ext>
                  </a:extLst>
                </a:gridCol>
                <a:gridCol w="505498">
                  <a:extLst>
                    <a:ext uri="{9D8B030D-6E8A-4147-A177-3AD203B41FA5}">
                      <a16:colId xmlns:a16="http://schemas.microsoft.com/office/drawing/2014/main" val="418983974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17701813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730625322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614287812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25706434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877312812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1856598688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10880795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630385570"/>
                    </a:ext>
                  </a:extLst>
                </a:gridCol>
              </a:tblGrid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MONITORAMENTO COVID DE 10 A  16 DE AGOSTO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98231466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STATUS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37070139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5055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5,235%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5,298%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5,319%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5,338%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5,370%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5,375%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71644961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3598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3,726%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3,770%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3646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3,776%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3,787%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3,790%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93924357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1,724%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1,762%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1,768%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1,785%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1,803%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592066853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0,510%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0,462%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0,461%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0,439%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0,423%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0,424%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84365317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327393847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1,153%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1,223%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1,239%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1,256%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1,284%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1,311%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540100621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814199576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TAXA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3,063%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3,116%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3,132%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3,121%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078555532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Fonte; Boletins do município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53706469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População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45010582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F71D992-0290-4ED7-8CC0-45F9CC2B7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734323"/>
              </p:ext>
            </p:extLst>
          </p:nvPr>
        </p:nvGraphicFramePr>
        <p:xfrm>
          <a:off x="6093490" y="4010452"/>
          <a:ext cx="5207000" cy="230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79">
                  <a:extLst>
                    <a:ext uri="{9D8B030D-6E8A-4147-A177-3AD203B41FA5}">
                      <a16:colId xmlns:a16="http://schemas.microsoft.com/office/drawing/2014/main" val="1708918528"/>
                    </a:ext>
                  </a:extLst>
                </a:gridCol>
                <a:gridCol w="744767">
                  <a:extLst>
                    <a:ext uri="{9D8B030D-6E8A-4147-A177-3AD203B41FA5}">
                      <a16:colId xmlns:a16="http://schemas.microsoft.com/office/drawing/2014/main" val="3174722851"/>
                    </a:ext>
                  </a:extLst>
                </a:gridCol>
                <a:gridCol w="611090">
                  <a:extLst>
                    <a:ext uri="{9D8B030D-6E8A-4147-A177-3AD203B41FA5}">
                      <a16:colId xmlns:a16="http://schemas.microsoft.com/office/drawing/2014/main" val="2121030901"/>
                    </a:ext>
                  </a:extLst>
                </a:gridCol>
                <a:gridCol w="1502264">
                  <a:extLst>
                    <a:ext uri="{9D8B030D-6E8A-4147-A177-3AD203B41FA5}">
                      <a16:colId xmlns:a16="http://schemas.microsoft.com/office/drawing/2014/main" val="93354681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10 A 16/08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 DO TOTAL ACUMULADO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19737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0,140%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2,601%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67594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1,694%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08598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0,081%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4,475%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57464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0,456%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6685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040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8377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7,273%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0458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4426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1377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05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12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457" y="587225"/>
            <a:ext cx="10916470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17 A 23 DE AGOSTO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49DFFE-B66B-4D76-BF58-CD3350899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65324"/>
              </p:ext>
            </p:extLst>
          </p:nvPr>
        </p:nvGraphicFramePr>
        <p:xfrm>
          <a:off x="581025" y="1223960"/>
          <a:ext cx="11029946" cy="2195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791">
                  <a:extLst>
                    <a:ext uri="{9D8B030D-6E8A-4147-A177-3AD203B41FA5}">
                      <a16:colId xmlns:a16="http://schemas.microsoft.com/office/drawing/2014/main" val="352985258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364659497"/>
                    </a:ext>
                  </a:extLst>
                </a:gridCol>
                <a:gridCol w="529663">
                  <a:extLst>
                    <a:ext uri="{9D8B030D-6E8A-4147-A177-3AD203B41FA5}">
                      <a16:colId xmlns:a16="http://schemas.microsoft.com/office/drawing/2014/main" val="116852524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33958737"/>
                    </a:ext>
                  </a:extLst>
                </a:gridCol>
                <a:gridCol w="566289">
                  <a:extLst>
                    <a:ext uri="{9D8B030D-6E8A-4147-A177-3AD203B41FA5}">
                      <a16:colId xmlns:a16="http://schemas.microsoft.com/office/drawing/2014/main" val="3848704754"/>
                    </a:ext>
                  </a:extLst>
                </a:gridCol>
                <a:gridCol w="532480">
                  <a:extLst>
                    <a:ext uri="{9D8B030D-6E8A-4147-A177-3AD203B41FA5}">
                      <a16:colId xmlns:a16="http://schemas.microsoft.com/office/drawing/2014/main" val="2808687097"/>
                    </a:ext>
                  </a:extLst>
                </a:gridCol>
                <a:gridCol w="505836">
                  <a:extLst>
                    <a:ext uri="{9D8B030D-6E8A-4147-A177-3AD203B41FA5}">
                      <a16:colId xmlns:a16="http://schemas.microsoft.com/office/drawing/2014/main" val="1127004992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2579022094"/>
                    </a:ext>
                  </a:extLst>
                </a:gridCol>
                <a:gridCol w="503583">
                  <a:extLst>
                    <a:ext uri="{9D8B030D-6E8A-4147-A177-3AD203B41FA5}">
                      <a16:colId xmlns:a16="http://schemas.microsoft.com/office/drawing/2014/main" val="3974965771"/>
                    </a:ext>
                  </a:extLst>
                </a:gridCol>
                <a:gridCol w="485024">
                  <a:extLst>
                    <a:ext uri="{9D8B030D-6E8A-4147-A177-3AD203B41FA5}">
                      <a16:colId xmlns:a16="http://schemas.microsoft.com/office/drawing/2014/main" val="278873763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822938368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657476997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32054581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52099204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356780189"/>
                    </a:ext>
                  </a:extLst>
                </a:gridCol>
              </a:tblGrid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MONITORAMENTO COVID DE 17 A  23 DE AGOSTO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75380845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STATUS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23/ago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22502845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5,384%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5274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5,462%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5284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5,472%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5,527%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5,527%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5,557%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5387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5,579%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937348597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3,795%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3,851%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3,888%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3,888%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3,889%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3,899%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84575044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1,810%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1776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1,839%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1,850%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1,893%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1,896%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1,922%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1,937%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224401963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0,430%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0,443%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0,454%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0,389%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0,401%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696370339"/>
                  </a:ext>
                </a:extLst>
              </a:tr>
              <a:tr h="2491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646372766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1,320%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1,335%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1,335%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072478411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0291028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TAXA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3,261%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3,266%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3,247%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3,173%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3,168%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3,125%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3,102%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84145608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Fonte; Boletins do município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16875585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População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48344889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6EDEF42-2617-4D6C-A717-A67366D6D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400203"/>
              </p:ext>
            </p:extLst>
          </p:nvPr>
        </p:nvGraphicFramePr>
        <p:xfrm>
          <a:off x="6403971" y="4091120"/>
          <a:ext cx="5207000" cy="230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79">
                  <a:extLst>
                    <a:ext uri="{9D8B030D-6E8A-4147-A177-3AD203B41FA5}">
                      <a16:colId xmlns:a16="http://schemas.microsoft.com/office/drawing/2014/main" val="3050271725"/>
                    </a:ext>
                  </a:extLst>
                </a:gridCol>
                <a:gridCol w="744767">
                  <a:extLst>
                    <a:ext uri="{9D8B030D-6E8A-4147-A177-3AD203B41FA5}">
                      <a16:colId xmlns:a16="http://schemas.microsoft.com/office/drawing/2014/main" val="2094360407"/>
                    </a:ext>
                  </a:extLst>
                </a:gridCol>
                <a:gridCol w="611090">
                  <a:extLst>
                    <a:ext uri="{9D8B030D-6E8A-4147-A177-3AD203B41FA5}">
                      <a16:colId xmlns:a16="http://schemas.microsoft.com/office/drawing/2014/main" val="2890648351"/>
                    </a:ext>
                  </a:extLst>
                </a:gridCol>
                <a:gridCol w="1502264">
                  <a:extLst>
                    <a:ext uri="{9D8B030D-6E8A-4147-A177-3AD203B41FA5}">
                      <a16:colId xmlns:a16="http://schemas.microsoft.com/office/drawing/2014/main" val="2606405653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17 A 23/08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% DO TOTAL ACUMULADO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59078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0,195%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3,490%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6241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0,104%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2,656%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2081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0,126%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6,524%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8464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0,397%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72662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1738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448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1,724%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6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-0,159%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181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8472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60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35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0" y="587225"/>
            <a:ext cx="11298932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24 A 30 DE AGOSTO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20CD35F-2AE2-495A-8AE1-3A7942147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2985"/>
              </p:ext>
            </p:extLst>
          </p:nvPr>
        </p:nvGraphicFramePr>
        <p:xfrm>
          <a:off x="581025" y="1210709"/>
          <a:ext cx="11029946" cy="2089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791">
                  <a:extLst>
                    <a:ext uri="{9D8B030D-6E8A-4147-A177-3AD203B41FA5}">
                      <a16:colId xmlns:a16="http://schemas.microsoft.com/office/drawing/2014/main" val="1663217118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196730853"/>
                    </a:ext>
                  </a:extLst>
                </a:gridCol>
                <a:gridCol w="529663">
                  <a:extLst>
                    <a:ext uri="{9D8B030D-6E8A-4147-A177-3AD203B41FA5}">
                      <a16:colId xmlns:a16="http://schemas.microsoft.com/office/drawing/2014/main" val="1449172779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730223509"/>
                    </a:ext>
                  </a:extLst>
                </a:gridCol>
                <a:gridCol w="566289">
                  <a:extLst>
                    <a:ext uri="{9D8B030D-6E8A-4147-A177-3AD203B41FA5}">
                      <a16:colId xmlns:a16="http://schemas.microsoft.com/office/drawing/2014/main" val="1428616205"/>
                    </a:ext>
                  </a:extLst>
                </a:gridCol>
                <a:gridCol w="532480">
                  <a:extLst>
                    <a:ext uri="{9D8B030D-6E8A-4147-A177-3AD203B41FA5}">
                      <a16:colId xmlns:a16="http://schemas.microsoft.com/office/drawing/2014/main" val="2629677214"/>
                    </a:ext>
                  </a:extLst>
                </a:gridCol>
                <a:gridCol w="572097">
                  <a:extLst>
                    <a:ext uri="{9D8B030D-6E8A-4147-A177-3AD203B41FA5}">
                      <a16:colId xmlns:a16="http://schemas.microsoft.com/office/drawing/2014/main" val="2354471007"/>
                    </a:ext>
                  </a:extLst>
                </a:gridCol>
                <a:gridCol w="450574">
                  <a:extLst>
                    <a:ext uri="{9D8B030D-6E8A-4147-A177-3AD203B41FA5}">
                      <a16:colId xmlns:a16="http://schemas.microsoft.com/office/drawing/2014/main" val="3891619439"/>
                    </a:ext>
                  </a:extLst>
                </a:gridCol>
                <a:gridCol w="487431">
                  <a:extLst>
                    <a:ext uri="{9D8B030D-6E8A-4147-A177-3AD203B41FA5}">
                      <a16:colId xmlns:a16="http://schemas.microsoft.com/office/drawing/2014/main" val="94683883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977510807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65385472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86325329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2019656947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830487076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987565268"/>
                    </a:ext>
                  </a:extLst>
                </a:gridCol>
              </a:tblGrid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MONITORAMENTO COVID DE 24 A  30 DE AGOSTO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04210904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STATUS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24/ago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25/ago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26/ago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27/ago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28/ago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29/ago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30/ago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396709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TESTES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5442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5,636%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5493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5,689%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5539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5,736%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5602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5,801%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5774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5,980%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5778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5,984%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5780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5,986%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506388715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DESCARTADO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3809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3,945%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3860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3,997%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3868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4,006%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3924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4,064%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4047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4,191%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4049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4,193%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4051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4,195%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26151646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POSITIVO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1881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1,948%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1885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1,952%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1923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1,991%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1930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1,999%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1985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2,056%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1987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2,058%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1987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2,058%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51486936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EM ISOLAMENTO DOMICILIAR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393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0,407%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376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0,389%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326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0,338%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323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0,335%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329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0,341%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327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0,339%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327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0,339%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187694375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INTERNADOS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</a:rPr>
                        <a:t>0,007%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67585052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RECUPERADOS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1423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1,474%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1444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1,495%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1531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1,586%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1539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1,594%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1587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1,644%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1591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1,648%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1591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1,648%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070334684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OBITOS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352671104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TAXA DE LETALIDADE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3,083%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3,077%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3,016%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3,109%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3,023%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3,020%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3,020%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694908759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Fonte: Boletins do município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091987086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População projetada de 96.562. IBGE 2019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006485262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3B66B14-7E6B-4D80-8EDA-98F63C916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90290"/>
              </p:ext>
            </p:extLst>
          </p:nvPr>
        </p:nvGraphicFramePr>
        <p:xfrm>
          <a:off x="6403971" y="4128032"/>
          <a:ext cx="5207000" cy="230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79">
                  <a:extLst>
                    <a:ext uri="{9D8B030D-6E8A-4147-A177-3AD203B41FA5}">
                      <a16:colId xmlns:a16="http://schemas.microsoft.com/office/drawing/2014/main" val="3762394691"/>
                    </a:ext>
                  </a:extLst>
                </a:gridCol>
                <a:gridCol w="744767">
                  <a:extLst>
                    <a:ext uri="{9D8B030D-6E8A-4147-A177-3AD203B41FA5}">
                      <a16:colId xmlns:a16="http://schemas.microsoft.com/office/drawing/2014/main" val="3759468074"/>
                    </a:ext>
                  </a:extLst>
                </a:gridCol>
                <a:gridCol w="611090">
                  <a:extLst>
                    <a:ext uri="{9D8B030D-6E8A-4147-A177-3AD203B41FA5}">
                      <a16:colId xmlns:a16="http://schemas.microsoft.com/office/drawing/2014/main" val="1777355582"/>
                    </a:ext>
                  </a:extLst>
                </a:gridCol>
                <a:gridCol w="1502264">
                  <a:extLst>
                    <a:ext uri="{9D8B030D-6E8A-4147-A177-3AD203B41FA5}">
                      <a16:colId xmlns:a16="http://schemas.microsoft.com/office/drawing/2014/main" val="1708464397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24 A 30/08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 DO TOTAL ACUMULADO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86802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0,350%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5,848%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51145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0,251%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5,974%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4174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0,110%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5,335%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05399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15369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69153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1,648%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9650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3,333%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0603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-0,064%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07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3663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87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09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0" y="587225"/>
            <a:ext cx="11298932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31 A 06 DE SET.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200267F-69D5-4DED-BDE0-A1AA00AA1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42183"/>
              </p:ext>
            </p:extLst>
          </p:nvPr>
        </p:nvGraphicFramePr>
        <p:xfrm>
          <a:off x="581025" y="1064943"/>
          <a:ext cx="11029946" cy="2089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791">
                  <a:extLst>
                    <a:ext uri="{9D8B030D-6E8A-4147-A177-3AD203B41FA5}">
                      <a16:colId xmlns:a16="http://schemas.microsoft.com/office/drawing/2014/main" val="1286519041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131929241"/>
                    </a:ext>
                  </a:extLst>
                </a:gridCol>
                <a:gridCol w="529663">
                  <a:extLst>
                    <a:ext uri="{9D8B030D-6E8A-4147-A177-3AD203B41FA5}">
                      <a16:colId xmlns:a16="http://schemas.microsoft.com/office/drawing/2014/main" val="175207141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48580138"/>
                    </a:ext>
                  </a:extLst>
                </a:gridCol>
                <a:gridCol w="566289">
                  <a:extLst>
                    <a:ext uri="{9D8B030D-6E8A-4147-A177-3AD203B41FA5}">
                      <a16:colId xmlns:a16="http://schemas.microsoft.com/office/drawing/2014/main" val="1194039470"/>
                    </a:ext>
                  </a:extLst>
                </a:gridCol>
                <a:gridCol w="532480">
                  <a:extLst>
                    <a:ext uri="{9D8B030D-6E8A-4147-A177-3AD203B41FA5}">
                      <a16:colId xmlns:a16="http://schemas.microsoft.com/office/drawing/2014/main" val="1039425068"/>
                    </a:ext>
                  </a:extLst>
                </a:gridCol>
                <a:gridCol w="598601">
                  <a:extLst>
                    <a:ext uri="{9D8B030D-6E8A-4147-A177-3AD203B41FA5}">
                      <a16:colId xmlns:a16="http://schemas.microsoft.com/office/drawing/2014/main" val="3273934632"/>
                    </a:ext>
                  </a:extLst>
                </a:gridCol>
                <a:gridCol w="503583">
                  <a:extLst>
                    <a:ext uri="{9D8B030D-6E8A-4147-A177-3AD203B41FA5}">
                      <a16:colId xmlns:a16="http://schemas.microsoft.com/office/drawing/2014/main" val="731563653"/>
                    </a:ext>
                  </a:extLst>
                </a:gridCol>
                <a:gridCol w="490330">
                  <a:extLst>
                    <a:ext uri="{9D8B030D-6E8A-4147-A177-3AD203B41FA5}">
                      <a16:colId xmlns:a16="http://schemas.microsoft.com/office/drawing/2014/main" val="746084443"/>
                    </a:ext>
                  </a:extLst>
                </a:gridCol>
                <a:gridCol w="458520">
                  <a:extLst>
                    <a:ext uri="{9D8B030D-6E8A-4147-A177-3AD203B41FA5}">
                      <a16:colId xmlns:a16="http://schemas.microsoft.com/office/drawing/2014/main" val="325042582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90628701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906916738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2648394377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5531742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907723797"/>
                    </a:ext>
                  </a:extLst>
                </a:gridCol>
              </a:tblGrid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MONITORAMENTO COVID DE 31 de Agosto a  06 de Setembro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099134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STATUS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31/ago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01/set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02/set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03/set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04/set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05/set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06/set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%POP.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092682896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TESTES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5849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6,057%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5911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6,121%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6003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6,217%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6036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6,251%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6078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6,294%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6107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6,324%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6,329%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97912605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DESCARTADO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4068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4,213%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4119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4,266%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4194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4,343%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4208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4,358%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4248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4,399%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4269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4,421%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4272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4,424%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8733508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POSITIVO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2045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2,118%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2057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2,130%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2074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2,148%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2094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2,169%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2096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2,171%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2104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2,179%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2105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2,180%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7776819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EM ISOLAMENTO DOMICILIAR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242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0,251%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248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0,257%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0,273%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271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0,281%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272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0,282%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280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0,290%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281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0,291%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58169858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INTERNADOS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0,009%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0,008%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0,007%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047812658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RECUPERADOS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1733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1,795%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1740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1,802%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1740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1,802%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1754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1,816%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1,817%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1,817%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1755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1,817%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396295638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OBITOS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</a:rPr>
                        <a:t>0,063%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0,064%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526098888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TAXA DE LETALIDADE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2,983%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2,965%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2,941%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2,913%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2,910%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2,947%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2,945%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36055225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Fonte: Boletins do município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623970406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População projetada de 96.562. IBGE 2019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764768476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42CA450-5956-4678-9A7E-E977A037A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02157"/>
              </p:ext>
            </p:extLst>
          </p:nvPr>
        </p:nvGraphicFramePr>
        <p:xfrm>
          <a:off x="6248952" y="3853484"/>
          <a:ext cx="5207000" cy="230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79">
                  <a:extLst>
                    <a:ext uri="{9D8B030D-6E8A-4147-A177-3AD203B41FA5}">
                      <a16:colId xmlns:a16="http://schemas.microsoft.com/office/drawing/2014/main" val="1361312511"/>
                    </a:ext>
                  </a:extLst>
                </a:gridCol>
                <a:gridCol w="744767">
                  <a:extLst>
                    <a:ext uri="{9D8B030D-6E8A-4147-A177-3AD203B41FA5}">
                      <a16:colId xmlns:a16="http://schemas.microsoft.com/office/drawing/2014/main" val="1822424390"/>
                    </a:ext>
                  </a:extLst>
                </a:gridCol>
                <a:gridCol w="611090">
                  <a:extLst>
                    <a:ext uri="{9D8B030D-6E8A-4147-A177-3AD203B41FA5}">
                      <a16:colId xmlns:a16="http://schemas.microsoft.com/office/drawing/2014/main" val="1279074428"/>
                    </a:ext>
                  </a:extLst>
                </a:gridCol>
                <a:gridCol w="1502264">
                  <a:extLst>
                    <a:ext uri="{9D8B030D-6E8A-4147-A177-3AD203B41FA5}">
                      <a16:colId xmlns:a16="http://schemas.microsoft.com/office/drawing/2014/main" val="977374549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31/08 A 06/09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 DO TOTAL ACUMULADO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15946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0,271%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4,287%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93474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0,211%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4,775%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15755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2,850%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544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0,275%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7682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3623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1,817%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9015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1,613%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7789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-0,038%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496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156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9011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61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0" y="587225"/>
            <a:ext cx="11298932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07 A 13 DE SET.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12753E0-31F4-40DB-BF56-E81F28F0C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10791"/>
              </p:ext>
            </p:extLst>
          </p:nvPr>
        </p:nvGraphicFramePr>
        <p:xfrm>
          <a:off x="446530" y="1140655"/>
          <a:ext cx="11029946" cy="1947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9522">
                  <a:extLst>
                    <a:ext uri="{9D8B030D-6E8A-4147-A177-3AD203B41FA5}">
                      <a16:colId xmlns:a16="http://schemas.microsoft.com/office/drawing/2014/main" val="1481688158"/>
                    </a:ext>
                  </a:extLst>
                </a:gridCol>
                <a:gridCol w="715618">
                  <a:extLst>
                    <a:ext uri="{9D8B030D-6E8A-4147-A177-3AD203B41FA5}">
                      <a16:colId xmlns:a16="http://schemas.microsoft.com/office/drawing/2014/main" val="1318480525"/>
                    </a:ext>
                  </a:extLst>
                </a:gridCol>
                <a:gridCol w="689113">
                  <a:extLst>
                    <a:ext uri="{9D8B030D-6E8A-4147-A177-3AD203B41FA5}">
                      <a16:colId xmlns:a16="http://schemas.microsoft.com/office/drawing/2014/main" val="2390196911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319449081"/>
                    </a:ext>
                  </a:extLst>
                </a:gridCol>
                <a:gridCol w="702365">
                  <a:extLst>
                    <a:ext uri="{9D8B030D-6E8A-4147-A177-3AD203B41FA5}">
                      <a16:colId xmlns:a16="http://schemas.microsoft.com/office/drawing/2014/main" val="2493177719"/>
                    </a:ext>
                  </a:extLst>
                </a:gridCol>
                <a:gridCol w="463826">
                  <a:extLst>
                    <a:ext uri="{9D8B030D-6E8A-4147-A177-3AD203B41FA5}">
                      <a16:colId xmlns:a16="http://schemas.microsoft.com/office/drawing/2014/main" val="2654292684"/>
                    </a:ext>
                  </a:extLst>
                </a:gridCol>
                <a:gridCol w="622794">
                  <a:extLst>
                    <a:ext uri="{9D8B030D-6E8A-4147-A177-3AD203B41FA5}">
                      <a16:colId xmlns:a16="http://schemas.microsoft.com/office/drawing/2014/main" val="257297472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17279330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89733725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3039464723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4126113127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618858239"/>
                    </a:ext>
                  </a:extLst>
                </a:gridCol>
                <a:gridCol w="600097">
                  <a:extLst>
                    <a:ext uri="{9D8B030D-6E8A-4147-A177-3AD203B41FA5}">
                      <a16:colId xmlns:a16="http://schemas.microsoft.com/office/drawing/2014/main" val="2261540274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324041020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290690066"/>
                    </a:ext>
                  </a:extLst>
                </a:gridCol>
              </a:tblGrid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STATUS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07/set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08/set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09/set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063794581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TESTES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6119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6,337%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6178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6,398%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6,445%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6,465%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6,480%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6,483%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6262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6,485%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5853586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DESCARTADO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4275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4,427%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4,476%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4354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4,509%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4,526%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4,537%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4,538%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4,539%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217579261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2,185%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2,198%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2,211%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2139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2,215%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2,223%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2149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2,226%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2150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2,227%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74416514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60294716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637779574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1,821%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1,821%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1774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1,837%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25522146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969620052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TAXA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2,986%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2,969%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2,951%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2,981%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2,978%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2,977%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087988251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Fonte: Boletins do município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146809914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População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48192234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BCDF835-1909-4592-8A98-9C6852B7E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11721"/>
              </p:ext>
            </p:extLst>
          </p:nvPr>
        </p:nvGraphicFramePr>
        <p:xfrm>
          <a:off x="5658679" y="3909391"/>
          <a:ext cx="5641812" cy="2361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5022">
                  <a:extLst>
                    <a:ext uri="{9D8B030D-6E8A-4147-A177-3AD203B41FA5}">
                      <a16:colId xmlns:a16="http://schemas.microsoft.com/office/drawing/2014/main" val="1904223700"/>
                    </a:ext>
                  </a:extLst>
                </a:gridCol>
                <a:gridCol w="806959">
                  <a:extLst>
                    <a:ext uri="{9D8B030D-6E8A-4147-A177-3AD203B41FA5}">
                      <a16:colId xmlns:a16="http://schemas.microsoft.com/office/drawing/2014/main" val="3697790805"/>
                    </a:ext>
                  </a:extLst>
                </a:gridCol>
                <a:gridCol w="662120">
                  <a:extLst>
                    <a:ext uri="{9D8B030D-6E8A-4147-A177-3AD203B41FA5}">
                      <a16:colId xmlns:a16="http://schemas.microsoft.com/office/drawing/2014/main" val="56765307"/>
                    </a:ext>
                  </a:extLst>
                </a:gridCol>
                <a:gridCol w="1627711">
                  <a:extLst>
                    <a:ext uri="{9D8B030D-6E8A-4147-A177-3AD203B41FA5}">
                      <a16:colId xmlns:a16="http://schemas.microsoft.com/office/drawing/2014/main" val="1985973821"/>
                    </a:ext>
                  </a:extLst>
                </a:gridCol>
              </a:tblGrid>
              <a:tr h="3529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 07 a 13 de setembro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 DO TOTAL ACUMULADO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764390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2,284%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1520366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0,112%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2,464%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9936083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0,041%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1,860%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4912262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0,303%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0377622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652594"/>
                  </a:ext>
                </a:extLst>
              </a:tr>
              <a:tr h="20474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666605"/>
                  </a:ext>
                </a:extLst>
              </a:tr>
              <a:tr h="1949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1,563%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169541"/>
                  </a:ext>
                </a:extLst>
              </a:tr>
              <a:tr h="1949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-0,009%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2028962"/>
                  </a:ext>
                </a:extLst>
              </a:tr>
              <a:tr h="1949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85172"/>
                  </a:ext>
                </a:extLst>
              </a:tr>
              <a:tr h="19499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0403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29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08FDC1-EFB7-4C73-9BDD-827D3E14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0" y="587225"/>
            <a:ext cx="11298932" cy="51020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000" dirty="0"/>
              <a:t>AGOSTO – SEMANA DE 14 A 20 DE SET.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ECBB5C1-6799-4AD7-8D94-B9FB69ED1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20727"/>
              </p:ext>
            </p:extLst>
          </p:nvPr>
        </p:nvGraphicFramePr>
        <p:xfrm>
          <a:off x="578517" y="1305017"/>
          <a:ext cx="11029946" cy="2123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7622">
                  <a:extLst>
                    <a:ext uri="{9D8B030D-6E8A-4147-A177-3AD203B41FA5}">
                      <a16:colId xmlns:a16="http://schemas.microsoft.com/office/drawing/2014/main" val="1743643957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2798181563"/>
                    </a:ext>
                  </a:extLst>
                </a:gridCol>
                <a:gridCol w="583096">
                  <a:extLst>
                    <a:ext uri="{9D8B030D-6E8A-4147-A177-3AD203B41FA5}">
                      <a16:colId xmlns:a16="http://schemas.microsoft.com/office/drawing/2014/main" val="1594736891"/>
                    </a:ext>
                  </a:extLst>
                </a:gridCol>
                <a:gridCol w="530087">
                  <a:extLst>
                    <a:ext uri="{9D8B030D-6E8A-4147-A177-3AD203B41FA5}">
                      <a16:colId xmlns:a16="http://schemas.microsoft.com/office/drawing/2014/main" val="308421713"/>
                    </a:ext>
                  </a:extLst>
                </a:gridCol>
                <a:gridCol w="649356">
                  <a:extLst>
                    <a:ext uri="{9D8B030D-6E8A-4147-A177-3AD203B41FA5}">
                      <a16:colId xmlns:a16="http://schemas.microsoft.com/office/drawing/2014/main" val="3173206822"/>
                    </a:ext>
                  </a:extLst>
                </a:gridCol>
                <a:gridCol w="503583">
                  <a:extLst>
                    <a:ext uri="{9D8B030D-6E8A-4147-A177-3AD203B41FA5}">
                      <a16:colId xmlns:a16="http://schemas.microsoft.com/office/drawing/2014/main" val="3969528693"/>
                    </a:ext>
                  </a:extLst>
                </a:gridCol>
                <a:gridCol w="569843">
                  <a:extLst>
                    <a:ext uri="{9D8B030D-6E8A-4147-A177-3AD203B41FA5}">
                      <a16:colId xmlns:a16="http://schemas.microsoft.com/office/drawing/2014/main" val="3124217437"/>
                    </a:ext>
                  </a:extLst>
                </a:gridCol>
                <a:gridCol w="500583">
                  <a:extLst>
                    <a:ext uri="{9D8B030D-6E8A-4147-A177-3AD203B41FA5}">
                      <a16:colId xmlns:a16="http://schemas.microsoft.com/office/drawing/2014/main" val="220315592"/>
                    </a:ext>
                  </a:extLst>
                </a:gridCol>
                <a:gridCol w="572843">
                  <a:extLst>
                    <a:ext uri="{9D8B030D-6E8A-4147-A177-3AD203B41FA5}">
                      <a16:colId xmlns:a16="http://schemas.microsoft.com/office/drawing/2014/main" val="4213469353"/>
                    </a:ext>
                  </a:extLst>
                </a:gridCol>
                <a:gridCol w="509021">
                  <a:extLst>
                    <a:ext uri="{9D8B030D-6E8A-4147-A177-3AD203B41FA5}">
                      <a16:colId xmlns:a16="http://schemas.microsoft.com/office/drawing/2014/main" val="1869340779"/>
                    </a:ext>
                  </a:extLst>
                </a:gridCol>
                <a:gridCol w="617414">
                  <a:extLst>
                    <a:ext uri="{9D8B030D-6E8A-4147-A177-3AD203B41FA5}">
                      <a16:colId xmlns:a16="http://schemas.microsoft.com/office/drawing/2014/main" val="3061621653"/>
                    </a:ext>
                  </a:extLst>
                </a:gridCol>
                <a:gridCol w="464450">
                  <a:extLst>
                    <a:ext uri="{9D8B030D-6E8A-4147-A177-3AD203B41FA5}">
                      <a16:colId xmlns:a16="http://schemas.microsoft.com/office/drawing/2014/main" val="1486935794"/>
                    </a:ext>
                  </a:extLst>
                </a:gridCol>
                <a:gridCol w="635481">
                  <a:extLst>
                    <a:ext uri="{9D8B030D-6E8A-4147-A177-3AD203B41FA5}">
                      <a16:colId xmlns:a16="http://schemas.microsoft.com/office/drawing/2014/main" val="3424594544"/>
                    </a:ext>
                  </a:extLst>
                </a:gridCol>
                <a:gridCol w="505548">
                  <a:extLst>
                    <a:ext uri="{9D8B030D-6E8A-4147-A177-3AD203B41FA5}">
                      <a16:colId xmlns:a16="http://schemas.microsoft.com/office/drawing/2014/main" val="2146796025"/>
                    </a:ext>
                  </a:extLst>
                </a:gridCol>
                <a:gridCol w="540932">
                  <a:extLst>
                    <a:ext uri="{9D8B030D-6E8A-4147-A177-3AD203B41FA5}">
                      <a16:colId xmlns:a16="http://schemas.microsoft.com/office/drawing/2014/main" val="1503004520"/>
                    </a:ext>
                  </a:extLst>
                </a:gridCol>
              </a:tblGrid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MONITORAMENTO COVID DE 14 a 20 de setembro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06334649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STATUS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20/set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354433177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6,555%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6,587%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6,608%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6397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6,625%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6,636%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6,643%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6,648%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00191620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4,577%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4,619%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4,630%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4,636%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4,641%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4,644%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815444924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2,270%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2,275%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2,280%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2,284%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2,285%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583601699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0,338%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0,235%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0,208%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0,213%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0,216%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0,216%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773941543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950380462"/>
                  </a:ext>
                </a:extLst>
              </a:tr>
              <a:tr h="17763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1,849%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1,962%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1,988%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3742900598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13184412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TAXA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2,934%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2,969%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2,965%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2,959%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2,952%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2,948%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2,947%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423933149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Fonte: Boletins do município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2793032050"/>
                  </a:ext>
                </a:extLst>
              </a:tr>
              <a:tr h="16917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População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9" marR="8459" marT="8459" marB="0" anchor="b"/>
                </a:tc>
                <a:extLst>
                  <a:ext uri="{0D108BD9-81ED-4DB2-BD59-A6C34878D82A}">
                    <a16:rowId xmlns:a16="http://schemas.microsoft.com/office/drawing/2014/main" val="1700921889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F2E0563-82D5-440C-B5A5-ECD4903A2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99778"/>
              </p:ext>
            </p:extLst>
          </p:nvPr>
        </p:nvGraphicFramePr>
        <p:xfrm>
          <a:off x="6401463" y="4056191"/>
          <a:ext cx="5207000" cy="230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879">
                  <a:extLst>
                    <a:ext uri="{9D8B030D-6E8A-4147-A177-3AD203B41FA5}">
                      <a16:colId xmlns:a16="http://schemas.microsoft.com/office/drawing/2014/main" val="2799837095"/>
                    </a:ext>
                  </a:extLst>
                </a:gridCol>
                <a:gridCol w="744767">
                  <a:extLst>
                    <a:ext uri="{9D8B030D-6E8A-4147-A177-3AD203B41FA5}">
                      <a16:colId xmlns:a16="http://schemas.microsoft.com/office/drawing/2014/main" val="72808344"/>
                    </a:ext>
                  </a:extLst>
                </a:gridCol>
                <a:gridCol w="611090">
                  <a:extLst>
                    <a:ext uri="{9D8B030D-6E8A-4147-A177-3AD203B41FA5}">
                      <a16:colId xmlns:a16="http://schemas.microsoft.com/office/drawing/2014/main" val="3845817305"/>
                    </a:ext>
                  </a:extLst>
                </a:gridCol>
                <a:gridCol w="1502264">
                  <a:extLst>
                    <a:ext uri="{9D8B030D-6E8A-4147-A177-3AD203B41FA5}">
                      <a16:colId xmlns:a16="http://schemas.microsoft.com/office/drawing/2014/main" val="83065211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De 14 a 20 de setembro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%POP*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% DO TOTAL ACUMULADO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121625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NUMERO DE TESTES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0,092%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1,387%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04762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DESCARTADOS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0,066%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1,427%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4672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POSITIVO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0,026%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1,133%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42072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EM ISOLAMENTO DOMICILIAR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0,234%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2910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INTERNADOS (média)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0,003%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7036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RECUPERADOS TOTAL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1,998%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6940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OBITOS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0,001%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1,538%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60195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VARIAÇÃO DA TX. DE LETALIDADE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0,012%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6517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5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projetada de 96.562. IBGE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3425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33394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243B"/>
      </a:dk2>
      <a:lt2>
        <a:srgbClr val="E2E8E8"/>
      </a:lt2>
      <a:accent1>
        <a:srgbClr val="C34F4D"/>
      </a:accent1>
      <a:accent2>
        <a:srgbClr val="B13B6A"/>
      </a:accent2>
      <a:accent3>
        <a:srgbClr val="C34DAD"/>
      </a:accent3>
      <a:accent4>
        <a:srgbClr val="963BB1"/>
      </a:accent4>
      <a:accent5>
        <a:srgbClr val="774DC3"/>
      </a:accent5>
      <a:accent6>
        <a:srgbClr val="4950B7"/>
      </a:accent6>
      <a:hlink>
        <a:srgbClr val="965FC9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2956</Words>
  <Application>Microsoft Office PowerPoint</Application>
  <PresentationFormat>Widescreen</PresentationFormat>
  <Paragraphs>1442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UOLText</vt:lpstr>
      <vt:lpstr>Wingdings 2</vt:lpstr>
      <vt:lpstr>DividendVTI</vt:lpstr>
      <vt:lpstr>Monitoramento covid – agosto/setembro</vt:lpstr>
      <vt:lpstr>JuLho A AGOSTO – SEMANA DE 27 DE JULHO A 02 DE AGOSTO </vt:lpstr>
      <vt:lpstr>AGOSTO – SEMANA DE 03 A 09 DE AGOSTO </vt:lpstr>
      <vt:lpstr>AGOSTO – SEMANA DE 10 A 16 DE AGOSTO </vt:lpstr>
      <vt:lpstr>AGOSTO – SEMANA DE 17 A 23 DE AGOSTO </vt:lpstr>
      <vt:lpstr>AGOSTO – SEMANA DE 24 A 30 DE AGOSTO </vt:lpstr>
      <vt:lpstr>AGOSTO – SEMANA DE 31 A 06 DE SET. </vt:lpstr>
      <vt:lpstr>AGOSTO – SEMANA DE 07 A 13 DE SET. </vt:lpstr>
      <vt:lpstr>AGOSTO – SEMANA DE 14 A 20 DE SET. </vt:lpstr>
      <vt:lpstr>BREVES ANALISES atualizadas</vt:lpstr>
      <vt:lpstr>Notas metodológicas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Monitoramento covid 19 junho - julho</dc:title>
  <dc:creator>AMÂNDIO BARBOSA</dc:creator>
  <cp:lastModifiedBy>AMÂNDIO BARBOSA</cp:lastModifiedBy>
  <cp:revision>8</cp:revision>
  <cp:lastPrinted>2020-08-18T02:45:06Z</cp:lastPrinted>
  <dcterms:created xsi:type="dcterms:W3CDTF">2020-07-08T01:17:34Z</dcterms:created>
  <dcterms:modified xsi:type="dcterms:W3CDTF">2020-09-23T12:03:21Z</dcterms:modified>
</cp:coreProperties>
</file>